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75" r:id="rId8"/>
    <p:sldId id="261" r:id="rId9"/>
    <p:sldId id="277" r:id="rId10"/>
    <p:sldId id="262" r:id="rId11"/>
    <p:sldId id="278" r:id="rId12"/>
    <p:sldId id="264" r:id="rId13"/>
    <p:sldId id="281" r:id="rId14"/>
    <p:sldId id="280" r:id="rId15"/>
    <p:sldId id="266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22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5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0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1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06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9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3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2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71E3CB3-CD2E-46BE-8CBB-CC073EF2016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F817F78-C4D7-4AB9-9873-E710E49C0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3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000" y="-3714750"/>
            <a:ext cx="19050000" cy="1428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991" y="1843086"/>
            <a:ext cx="10388015" cy="317182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ЛЕКЦИЯ </a:t>
            </a:r>
            <a:r>
              <a:rPr lang="ru-RU" sz="4000" b="1" dirty="0" smtClean="0"/>
              <a:t>3</a:t>
            </a:r>
            <a:r>
              <a:rPr lang="ru-RU" sz="3600" b="1" dirty="0" smtClean="0"/>
              <a:t>. </a:t>
            </a:r>
            <a:br>
              <a:rPr lang="ru-RU" sz="3600" b="1" dirty="0" smtClean="0"/>
            </a:br>
            <a:r>
              <a:rPr lang="ru-RU" sz="3600" b="1" dirty="0" smtClean="0"/>
              <a:t>Функциональная </a:t>
            </a:r>
            <a:r>
              <a:rPr lang="ru-RU" sz="3600" b="1" dirty="0"/>
              <a:t>организация зданий, основные блоки помещений гостиниц и туристских комплексов, требования к ним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403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7" y="1757796"/>
            <a:ext cx="11277601" cy="41715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Техническая эксплуатация </a:t>
            </a:r>
            <a:r>
              <a:rPr lang="ru-RU" sz="2800" dirty="0"/>
              <a:t>отражает комплекс организацион­ных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технических </a:t>
            </a:r>
            <a:r>
              <a:rPr lang="ru-RU" sz="2800" dirty="0" smtClean="0"/>
              <a:t>мероприятий.</a:t>
            </a:r>
          </a:p>
          <a:p>
            <a:pPr marL="0" indent="0" algn="just">
              <a:buNone/>
            </a:pPr>
            <a:r>
              <a:rPr lang="ru-RU" sz="2800" b="1" dirty="0" smtClean="0"/>
              <a:t>Система </a:t>
            </a:r>
            <a:r>
              <a:rPr lang="ru-RU" sz="2800" b="1" dirty="0"/>
              <a:t>планово-пре­дупредительного ремонта основных </a:t>
            </a:r>
            <a:r>
              <a:rPr lang="ru-RU" sz="2800" b="1" dirty="0" smtClean="0"/>
              <a:t>фондов</a:t>
            </a:r>
            <a:r>
              <a:rPr lang="ru-RU" sz="2800" dirty="0" smtClean="0"/>
              <a:t> –</a:t>
            </a:r>
            <a:r>
              <a:rPr lang="ru-RU" sz="2800" dirty="0"/>
              <a:t> </a:t>
            </a:r>
            <a:r>
              <a:rPr lang="ru-RU" sz="2800" dirty="0" smtClean="0"/>
              <a:t>совокупность </a:t>
            </a:r>
            <a:r>
              <a:rPr lang="ru-RU" sz="2800" dirty="0"/>
              <a:t>организационных и технических мероприятий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/>
              <a:t>надзору и уходу за основными фондами, периодическому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про­ведению </a:t>
            </a:r>
            <a:r>
              <a:rPr lang="ru-RU" sz="2800" dirty="0"/>
              <a:t>всех видов ремонта (текущий, капитальный) по заранее </a:t>
            </a:r>
            <a:r>
              <a:rPr lang="ru-RU" sz="2800" dirty="0" smtClean="0"/>
              <a:t>составленным </a:t>
            </a:r>
            <a:r>
              <a:rPr lang="ru-RU" sz="2800" dirty="0"/>
              <a:t>планам с целью предупреждения износа,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предот­вращения </a:t>
            </a:r>
            <a:r>
              <a:rPr lang="ru-RU" sz="2800" dirty="0"/>
              <a:t>аварий и поддержания основных фондов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постоянной эксплуатационной </a:t>
            </a:r>
            <a:r>
              <a:rPr lang="ru-RU" sz="2800" dirty="0" smtClean="0"/>
              <a:t>готовности.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3953" y="491836"/>
            <a:ext cx="9844088" cy="762000"/>
          </a:xfrm>
        </p:spPr>
        <p:txBody>
          <a:bodyPr>
            <a:normAutofit/>
          </a:bodyPr>
          <a:lstStyle/>
          <a:p>
            <a:r>
              <a:rPr lang="ru-RU" sz="2400" b="1" dirty="0"/>
              <a:t>3. Система планово-предупредительного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12028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462" y="303934"/>
            <a:ext cx="11317001" cy="619687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7200" algn="ctr">
              <a:buNone/>
            </a:pPr>
            <a:r>
              <a:rPr lang="ru-RU" sz="2200" dirty="0"/>
              <a:t>В данную систему входят:</a:t>
            </a:r>
          </a:p>
          <a:p>
            <a:pPr marL="714375" indent="-271463">
              <a:spcBef>
                <a:spcPts val="0"/>
              </a:spcBef>
            </a:pPr>
            <a:r>
              <a:rPr lang="ru-RU" sz="2200" dirty="0" smtClean="0"/>
              <a:t>наблюдение </a:t>
            </a:r>
            <a:r>
              <a:rPr lang="ru-RU" sz="2200" dirty="0"/>
              <a:t>за сохранностью зданий, сооружений и оборудо­вания;</a:t>
            </a:r>
          </a:p>
          <a:p>
            <a:pPr marL="714375" indent="-271463">
              <a:spcBef>
                <a:spcPts val="0"/>
              </a:spcBef>
            </a:pPr>
            <a:r>
              <a:rPr lang="ru-RU" sz="2200" dirty="0" smtClean="0"/>
              <a:t>технические </a:t>
            </a:r>
            <a:r>
              <a:rPr lang="ru-RU" sz="2200" dirty="0"/>
              <a:t>осмотры;</a:t>
            </a:r>
          </a:p>
          <a:p>
            <a:pPr marL="714375" indent="-271463">
              <a:spcBef>
                <a:spcPts val="0"/>
              </a:spcBef>
            </a:pPr>
            <a:r>
              <a:rPr lang="ru-RU" sz="2200" dirty="0" smtClean="0"/>
              <a:t>выполнение </a:t>
            </a:r>
            <a:r>
              <a:rPr lang="ru-RU" sz="2200" dirty="0"/>
              <a:t>норм и правил эксплуатации;</a:t>
            </a:r>
          </a:p>
          <a:p>
            <a:pPr marL="714375" indent="-271463">
              <a:spcBef>
                <a:spcPts val="0"/>
              </a:spcBef>
            </a:pPr>
            <a:r>
              <a:rPr lang="ru-RU" sz="2200" dirty="0" smtClean="0"/>
              <a:t>ремонт.</a:t>
            </a:r>
            <a:endParaRPr lang="ru-RU" sz="2200" b="1" dirty="0"/>
          </a:p>
          <a:p>
            <a:pPr marL="0" indent="457200" algn="ctr">
              <a:buNone/>
            </a:pPr>
            <a:r>
              <a:rPr lang="ru-RU" sz="2200" b="1" dirty="0" smtClean="0"/>
              <a:t>Технические </a:t>
            </a:r>
            <a:r>
              <a:rPr lang="ru-RU" sz="2200" b="1" dirty="0"/>
              <a:t>осмотры. </a:t>
            </a:r>
          </a:p>
          <a:p>
            <a:pPr marL="0" indent="0" algn="just">
              <a:buNone/>
            </a:pPr>
            <a:r>
              <a:rPr lang="ru-RU" sz="2200" dirty="0" smtClean="0"/>
              <a:t>Правилами </a:t>
            </a:r>
            <a:r>
              <a:rPr lang="ru-RU" sz="2200" dirty="0"/>
              <a:t>и нормами установлены три вида технических </a:t>
            </a:r>
            <a:r>
              <a:rPr lang="ru-RU" sz="2200" dirty="0" smtClean="0"/>
              <a:t>осмотров: </a:t>
            </a:r>
            <a:r>
              <a:rPr lang="ru-RU" sz="2200" i="1" dirty="0" smtClean="0"/>
              <a:t>общий осмотр, частичный осмотр, внеочередной осмотр.</a:t>
            </a:r>
            <a:endParaRPr lang="ru-RU" sz="2200" i="1" dirty="0"/>
          </a:p>
          <a:p>
            <a:pPr marL="0" indent="0" algn="just">
              <a:buNone/>
            </a:pPr>
            <a:r>
              <a:rPr lang="ru-RU" sz="2200" b="1" dirty="0" smtClean="0"/>
              <a:t>Общий </a:t>
            </a:r>
            <a:r>
              <a:rPr lang="ru-RU" sz="2200" b="1" dirty="0"/>
              <a:t>осмотр </a:t>
            </a:r>
            <a:r>
              <a:rPr lang="ru-RU" sz="2200" dirty="0"/>
              <a:t>проводят в следующей последовательности: прилегающая территория, наружные вводы, внешние сети коммуникаций, фун­дамент и подвальные стены, наружные стены (включая балконы, лоджии, эркеры, архитектурные детали), затем проводят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поэтаж­ный </a:t>
            </a:r>
            <a:r>
              <a:rPr lang="ru-RU" sz="2200" dirty="0"/>
              <a:t>осмотр помещений. Общий осмотр проводят два раза в год: весной и осенью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r>
              <a:rPr lang="ru-RU" sz="2200" dirty="0"/>
              <a:t>При </a:t>
            </a:r>
            <a:r>
              <a:rPr lang="ru-RU" sz="2200" b="1" dirty="0"/>
              <a:t>частичном осмотре </a:t>
            </a:r>
            <a:r>
              <a:rPr lang="ru-RU" sz="2200" dirty="0"/>
              <a:t>проверяют состояние отдельных эле­ментов и частей (фундамент, кровля, водопровод). </a:t>
            </a:r>
          </a:p>
          <a:p>
            <a:pPr marL="0" indent="0" algn="just">
              <a:buNone/>
            </a:pPr>
            <a:r>
              <a:rPr lang="ru-RU" sz="2200" b="1" dirty="0"/>
              <a:t>Внеочередной осмотр </a:t>
            </a:r>
            <a:r>
              <a:rPr lang="ru-RU" sz="2200" dirty="0"/>
              <a:t>проводят в срочном порядке не позднее одного-двух дней после стихийного бедствия (сильные ливни, сне­гопады, ураганные ветры).</a:t>
            </a:r>
          </a:p>
          <a:p>
            <a:pPr marL="0" indent="457200" algn="just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751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835" y="574963"/>
            <a:ext cx="11208328" cy="570807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57200" algn="ctr">
              <a:buNone/>
            </a:pPr>
            <a:r>
              <a:rPr lang="ru-RU" sz="2400" b="1" dirty="0" smtClean="0"/>
              <a:t>Ремонт</a:t>
            </a:r>
          </a:p>
          <a:p>
            <a:pPr marL="0" indent="0" algn="just">
              <a:buNone/>
            </a:pPr>
            <a:r>
              <a:rPr lang="ru-RU" sz="2400" dirty="0" smtClean="0"/>
              <a:t>Ремонт</a:t>
            </a:r>
            <a:r>
              <a:rPr lang="ru-RU" sz="2400" dirty="0"/>
              <a:t>, входящий в систему планово-предупреди­тельного </a:t>
            </a:r>
            <a:r>
              <a:rPr lang="ru-RU" sz="2400" dirty="0" smtClean="0"/>
              <a:t>ремонта, подразделяется </a:t>
            </a:r>
            <a:r>
              <a:rPr lang="ru-RU" sz="2400" dirty="0"/>
              <a:t>на </a:t>
            </a:r>
            <a:r>
              <a:rPr lang="ru-RU" sz="2400" i="1" dirty="0"/>
              <a:t>текущий и капитальный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b="1" dirty="0"/>
              <a:t>Текущий ремонт </a:t>
            </a:r>
            <a:r>
              <a:rPr lang="ru-RU" sz="2400" dirty="0"/>
              <a:t>заключается в систематически и своевременно проводимых работах по предохранению конструктивных элемен­тов и частей зданий, сооружений и инженерного оборудования от преждевременного износа путем профилактических мероприятий по устранению мелких повреждений и </a:t>
            </a:r>
            <a:r>
              <a:rPr lang="ru-RU" sz="2400" dirty="0" smtClean="0"/>
              <a:t>неисправностей.</a:t>
            </a:r>
          </a:p>
          <a:p>
            <a:pPr marL="0" indent="0" algn="just">
              <a:buNone/>
            </a:pPr>
            <a:r>
              <a:rPr lang="ru-RU" sz="2400" dirty="0" smtClean="0"/>
              <a:t>Текущий </a:t>
            </a:r>
            <a:r>
              <a:rPr lang="ru-RU" sz="2400" dirty="0"/>
              <a:t>ремонт подразделяется на два вида:</a:t>
            </a:r>
          </a:p>
          <a:p>
            <a:r>
              <a:rPr lang="ru-RU" sz="2400" i="1" dirty="0" smtClean="0"/>
              <a:t>непредвиденный</a:t>
            </a:r>
            <a:r>
              <a:rPr lang="ru-RU" sz="2400" i="1" dirty="0"/>
              <a:t>, </a:t>
            </a:r>
            <a:r>
              <a:rPr lang="ru-RU" sz="2400" dirty="0"/>
              <a:t>выявленный в процессе эксплуатации зда­ния и выполняемый в срочном порядке (</a:t>
            </a:r>
            <a:r>
              <a:rPr lang="ru-RU" sz="2400" dirty="0" smtClean="0"/>
              <a:t>1-5 </a:t>
            </a:r>
            <a:r>
              <a:rPr lang="ru-RU" sz="2400" dirty="0" err="1"/>
              <a:t>сут</a:t>
            </a:r>
            <a:r>
              <a:rPr lang="ru-RU" sz="2400" dirty="0" smtClean="0"/>
              <a:t>.) (например, разбитое стекло);</a:t>
            </a:r>
            <a:endParaRPr lang="ru-RU" sz="2400" dirty="0"/>
          </a:p>
          <a:p>
            <a:r>
              <a:rPr lang="ru-RU" sz="2400" i="1" dirty="0" smtClean="0"/>
              <a:t>планово-предупредительный</a:t>
            </a:r>
            <a:r>
              <a:rPr lang="ru-RU" sz="2400" i="1" dirty="0"/>
              <a:t>, </a:t>
            </a:r>
            <a:r>
              <a:rPr lang="ru-RU" sz="2400" dirty="0"/>
              <a:t>планируемый по объему и време­ни </a:t>
            </a:r>
            <a:r>
              <a:rPr lang="ru-RU" sz="2400" dirty="0" smtClean="0"/>
              <a:t>выполнения (например</a:t>
            </a:r>
            <a:r>
              <a:rPr lang="ru-RU" sz="2400" dirty="0"/>
              <a:t>, окраска и ремонт пола, потолков, фасадов). 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033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489" y="720436"/>
            <a:ext cx="10571019" cy="541712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Капитальный </a:t>
            </a:r>
            <a:r>
              <a:rPr lang="ru-RU" sz="2400" b="1" dirty="0"/>
              <a:t>ремонт </a:t>
            </a:r>
            <a:r>
              <a:rPr lang="ru-RU" sz="2400" i="1" dirty="0"/>
              <a:t>— </a:t>
            </a:r>
            <a:r>
              <a:rPr lang="ru-RU" sz="2400" dirty="0"/>
              <a:t>важнейшая часть системы </a:t>
            </a:r>
            <a:r>
              <a:rPr lang="ru-RU" sz="2400" dirty="0" smtClean="0"/>
              <a:t>планово-</a:t>
            </a:r>
            <a:br>
              <a:rPr lang="ru-RU" sz="2400" dirty="0" smtClean="0"/>
            </a:br>
            <a:r>
              <a:rPr lang="ru-RU" sz="2400" dirty="0" smtClean="0"/>
              <a:t>пре­дупредительного </a:t>
            </a:r>
            <a:r>
              <a:rPr lang="ru-RU" sz="2400" dirty="0"/>
              <a:t>ремонта основных фондов. Капитальным ремон­том считают такой ремонт, при котором заменяют изношенные конструкции и детали более прочными и экономичными, улучша­ющими эксплуатационные возможности ремонтируемых объектов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Капитальный ремонт бывает двух </a:t>
            </a:r>
            <a:r>
              <a:rPr lang="ru-RU" sz="2400" dirty="0" smtClean="0"/>
              <a:t>видов: </a:t>
            </a:r>
            <a:r>
              <a:rPr lang="ru-RU" sz="2400" i="1" dirty="0" smtClean="0"/>
              <a:t>комплексный </a:t>
            </a:r>
            <a:r>
              <a:rPr lang="ru-RU" sz="2400" i="1" dirty="0"/>
              <a:t>капитальный </a:t>
            </a:r>
            <a:r>
              <a:rPr lang="ru-RU" sz="2400" i="1" dirty="0" smtClean="0"/>
              <a:t>ремонт и </a:t>
            </a:r>
            <a:r>
              <a:rPr lang="ru-RU" sz="2400" i="1" dirty="0"/>
              <a:t>выборочный капитальный </a:t>
            </a:r>
            <a:r>
              <a:rPr lang="ru-RU" sz="2400" i="1" dirty="0" smtClean="0"/>
              <a:t>ремонт.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Определяющим фактором назначения комплексного капиталь­ного ремонта является техническое состояние капитальных стен и фундаментов. Если физический износ стен и фундамента состав­ляет 25 и 35 % соответственно, а в целом по зданию — 60 %, то целесообразно проводить комплексный капитальный ремонт. На период комплексного ремонта обслуживание туристов </a:t>
            </a:r>
            <a:r>
              <a:rPr lang="ru-RU" sz="2400" dirty="0" smtClean="0"/>
              <a:t>прекраща­ется.</a:t>
            </a:r>
            <a:endParaRPr lang="ru-RU" sz="2400" dirty="0"/>
          </a:p>
          <a:p>
            <a:pPr marL="0" indent="457200" algn="just">
              <a:buNone/>
            </a:pPr>
            <a:endParaRPr lang="ru-RU" sz="2400" dirty="0" smtClean="0"/>
          </a:p>
          <a:p>
            <a:pPr marL="0" indent="45720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958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4614" y="455902"/>
            <a:ext cx="11111345" cy="583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i="1" dirty="0" smtClean="0"/>
              <a:t>1) </a:t>
            </a:r>
            <a:r>
              <a:rPr lang="ru-RU" sz="1900" b="1" i="1" dirty="0" smtClean="0"/>
              <a:t>комплексный </a:t>
            </a:r>
            <a:r>
              <a:rPr lang="ru-RU" sz="1900" b="1" i="1" dirty="0"/>
              <a:t>капитальный ремонт</a:t>
            </a:r>
            <a:r>
              <a:rPr lang="ru-RU" sz="1900" i="1" dirty="0"/>
              <a:t> </a:t>
            </a:r>
            <a:r>
              <a:rPr lang="ru-RU" sz="1900" dirty="0"/>
              <a:t>— ремонт, охватывающий все здание в целом или отдельные его секции, включая внутрен­ние сети водопровода, канализации, отопления, электрообору­дование. Это основной вид капитального ремонта, при котором одновременно восстанавливают изношенные конструктивные эле­менты, отделку, инженерное оборудование и повышают степень благоустройства и комфорта. К комплексному капитальному ре­монту относятся:</a:t>
            </a:r>
          </a:p>
          <a:p>
            <a:r>
              <a:rPr lang="ru-RU" sz="1900" dirty="0"/>
              <a:t>переоборудование вспомогательных помещений под жилые, включая переоборудование мансардных этажей;</a:t>
            </a:r>
          </a:p>
          <a:p>
            <a:r>
              <a:rPr lang="ru-RU" sz="1900" dirty="0"/>
              <a:t>устройство вспомогательных помещений;</a:t>
            </a:r>
          </a:p>
          <a:p>
            <a:r>
              <a:rPr lang="ru-RU" sz="1900" dirty="0"/>
              <a:t>замена изношенных конструкций (кроме стен) новыми из со­временных долговечных материалов;</a:t>
            </a:r>
          </a:p>
          <a:p>
            <a:r>
              <a:rPr lang="ru-RU" sz="1900" dirty="0"/>
              <a:t>оборудование зданий всеми видами инженерного благоустрой­ства с присоединением к существующим сетям, замена внутри-квартальных и дворовых инженерных сетей;</a:t>
            </a:r>
          </a:p>
          <a:p>
            <a:r>
              <a:rPr lang="ru-RU" sz="1900" dirty="0"/>
              <a:t>устройство лифтов, мусоропроводов, систем пневматического </a:t>
            </a:r>
            <a:r>
              <a:rPr lang="ru-RU" sz="1900" dirty="0" err="1"/>
              <a:t>мусороудаления</a:t>
            </a:r>
            <a:r>
              <a:rPr lang="ru-RU" sz="1900" dirty="0"/>
              <a:t>, антенн, электронных замков;</a:t>
            </a:r>
          </a:p>
          <a:p>
            <a:r>
              <a:rPr lang="ru-RU" sz="1900" dirty="0"/>
              <a:t>восстановление бездействующих лифтов;</a:t>
            </a:r>
          </a:p>
          <a:p>
            <a:r>
              <a:rPr lang="ru-RU" sz="1900" dirty="0"/>
              <a:t>благоустройство территорий (замощение, асфальтирование, озе­ленение, устройство малых форм и хозяйственно-бытовых пло­щадок</a:t>
            </a:r>
            <a:r>
              <a:rPr lang="ru-RU" sz="1900" dirty="0" smtClean="0"/>
              <a:t>).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20629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49" y="1071563"/>
            <a:ext cx="10972799" cy="461486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b="1" i="1" dirty="0" smtClean="0"/>
          </a:p>
          <a:p>
            <a:pPr marL="0" indent="0" algn="just">
              <a:buNone/>
            </a:pPr>
            <a:r>
              <a:rPr lang="ru-RU" sz="2400" b="1" i="1" dirty="0" smtClean="0"/>
              <a:t>2) выборочный </a:t>
            </a:r>
            <a:r>
              <a:rPr lang="ru-RU" sz="2400" b="1" i="1" dirty="0"/>
              <a:t>капитальный ремонт</a:t>
            </a:r>
            <a:r>
              <a:rPr lang="ru-RU" sz="2400" i="1" dirty="0"/>
              <a:t> </a:t>
            </a:r>
            <a:r>
              <a:rPr lang="ru-RU" sz="2400" dirty="0"/>
              <a:t>— ремонт, при котором ре­монтируют (заменяют) отдельные конструктивные элементы, части здания или инженерного оборудования. В этом случае он может быть остановочным </a:t>
            </a:r>
            <a:r>
              <a:rPr lang="ru-RU" sz="2400" dirty="0" smtClean="0"/>
              <a:t>(функциональная </a:t>
            </a:r>
            <a:r>
              <a:rPr lang="ru-RU" sz="2400" dirty="0"/>
              <a:t>деятельность здания прекращается) или безостановочным.</a:t>
            </a:r>
          </a:p>
          <a:p>
            <a:pPr marL="0" indent="457200" algn="just">
              <a:buNone/>
            </a:pPr>
            <a:r>
              <a:rPr lang="ru-RU" sz="2400" dirty="0"/>
              <a:t>Для осуществления капитального ремонта должны быть разра­ботаны проектно-сметная документация и план капитального ре­монта. Во время его проведения должен осуществляться контроль качества ремонтно-строительных работ и приемочный контроль. Приемка объекта проводится приемочной комиссией, которая составляет акт приемки.</a:t>
            </a:r>
          </a:p>
        </p:txBody>
      </p:sp>
    </p:spTree>
    <p:extLst>
      <p:ext uri="{BB962C8B-B14F-4D97-AF65-F5344CB8AC3E}">
        <p14:creationId xmlns:p14="http://schemas.microsoft.com/office/powerpoint/2010/main" val="375284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6" y="1614488"/>
            <a:ext cx="11277601" cy="444341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Конструктивные </a:t>
            </a:r>
            <a:r>
              <a:rPr lang="ru-RU" sz="2800" dirty="0"/>
              <a:t>элементы зданий подразделяются на </a:t>
            </a:r>
            <a:r>
              <a:rPr lang="ru-RU" sz="2800" b="1" dirty="0"/>
              <a:t>несущие и ограждающие. </a:t>
            </a:r>
            <a:endParaRPr lang="ru-RU" sz="2800" b="1" dirty="0" smtClean="0"/>
          </a:p>
          <a:p>
            <a:pPr marL="0" indent="0" algn="just">
              <a:spcBef>
                <a:spcPts val="2400"/>
              </a:spcBef>
              <a:buNone/>
            </a:pPr>
            <a:r>
              <a:rPr lang="ru-RU" sz="2800" b="1" dirty="0" smtClean="0"/>
              <a:t>Несущие </a:t>
            </a:r>
            <a:r>
              <a:rPr lang="ru-RU" sz="2800" b="1" dirty="0"/>
              <a:t>элементы зданий (фундамент, стены, перекрытия) </a:t>
            </a:r>
            <a:r>
              <a:rPr lang="ru-RU" sz="2800" dirty="0"/>
              <a:t>воспринимают нагрузки от веса лежащих выше </a:t>
            </a:r>
            <a:r>
              <a:rPr lang="ru-RU" sz="2800" dirty="0" smtClean="0"/>
              <a:t>конструкций</a:t>
            </a:r>
            <a:r>
              <a:rPr lang="ru-RU" sz="2800" dirty="0"/>
              <a:t>, находящихся в здании людей, оборудования, снега, ветра и образуют пространственную систему — </a:t>
            </a:r>
            <a:r>
              <a:rPr lang="ru-RU" sz="2800" dirty="0" smtClean="0"/>
              <a:t>«опорные части» здания</a:t>
            </a:r>
            <a:r>
              <a:rPr lang="ru-RU" sz="2800" dirty="0"/>
              <a:t>, </a:t>
            </a:r>
            <a:r>
              <a:rPr lang="ru-RU" sz="2800" dirty="0" smtClean="0"/>
              <a:t>которые должны </a:t>
            </a:r>
            <a:r>
              <a:rPr lang="ru-RU" sz="2800" dirty="0"/>
              <a:t>отвечать требованиям прочности и </a:t>
            </a:r>
            <a:r>
              <a:rPr lang="ru-RU" sz="2800" dirty="0" smtClean="0"/>
              <a:t>устойчивости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 algn="just">
              <a:spcBef>
                <a:spcPts val="2400"/>
              </a:spcBef>
              <a:buNone/>
            </a:pPr>
            <a:r>
              <a:rPr lang="ru-RU" sz="2800" b="1" dirty="0"/>
              <a:t>Ограждающие элементы зданий (стены, перегородки, оконные и дверные заполнения) </a:t>
            </a:r>
            <a:r>
              <a:rPr lang="ru-RU" sz="2800" dirty="0"/>
              <a:t>защищают помещения от воздействия окружающей среды,  также отделяют одно помещение от другого. Ограждающие элементы зданий должны быть стойкими к атмосферным воздействиям и обладать хорошими тепло- и звукоизоляционными свойствами.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3953" y="491836"/>
            <a:ext cx="9844088" cy="762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4. </a:t>
            </a:r>
            <a:r>
              <a:rPr lang="ru-RU" sz="2400" b="1" dirty="0"/>
              <a:t>Конструктивные элементы </a:t>
            </a:r>
            <a:r>
              <a:rPr lang="ru-RU" sz="2400" b="1" dirty="0" smtClean="0"/>
              <a:t>зданий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23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9" y="6433389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500" b="1" dirty="0" smtClean="0"/>
              <a:t>Поперечный </a:t>
            </a:r>
            <a:r>
              <a:rPr lang="ru-RU" sz="1500" b="1" dirty="0"/>
              <a:t>разрез здания с указанием конструктивных </a:t>
            </a:r>
            <a:r>
              <a:rPr lang="ru-RU" sz="1500" b="1" dirty="0" smtClean="0"/>
              <a:t>элементов</a:t>
            </a:r>
            <a:endParaRPr lang="ru-RU" sz="1500" b="1" dirty="0"/>
          </a:p>
        </p:txBody>
      </p:sp>
      <p:pic>
        <p:nvPicPr>
          <p:cNvPr id="4" name="Рисунок 3" descr="https://studfile.net/html/2706/1093/html_MLiO2NELFD.Q4Lq/img-qSSxW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4" y="132598"/>
            <a:ext cx="5969794" cy="6243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781802" y="2222282"/>
            <a:ext cx="523398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Поперечный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разрез здания: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фундаменты; 2 –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отмостка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наружные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стены; 4 – надподвальное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пере­крытие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5 – внутренние стены;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– междуэтажные перекрытия;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– перегородка;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чердачное перекрытие;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– чердак; 10 – крыша; 11 – двери;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– лест­ница; 13 – окна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7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162" y="420399"/>
            <a:ext cx="11115675" cy="762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1</a:t>
            </a:r>
            <a:r>
              <a:rPr lang="ru-RU" b="1" i="1" dirty="0"/>
              <a:t>. Порядок ввода в эксплуатацию зданий и сооружений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162" y="1500188"/>
            <a:ext cx="11115675" cy="483523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sz="2800" dirty="0"/>
              <a:t>Все объекты туристских учреждений принимают в эксплуата­цию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 </a:t>
            </a:r>
            <a:r>
              <a:rPr lang="ru-RU" sz="2800" dirty="0"/>
              <a:t>условии выполнения работ, предусмотренных </a:t>
            </a:r>
            <a:r>
              <a:rPr lang="ru-RU" sz="2800" dirty="0" smtClean="0"/>
              <a:t>проектно-сметной документацией, и </a:t>
            </a:r>
            <a:r>
              <a:rPr lang="ru-RU" sz="2800" dirty="0"/>
              <a:t>возможности их нормального функ­ционирования.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ru-RU" sz="2800" dirty="0"/>
              <a:t>По окончании строительства (реконструкции) зданий их </a:t>
            </a:r>
            <a:r>
              <a:rPr lang="ru-RU" sz="2800" dirty="0" smtClean="0"/>
              <a:t>принимают </a:t>
            </a:r>
            <a:r>
              <a:rPr lang="ru-RU" sz="2800" i="1" dirty="0"/>
              <a:t>рабочая, </a:t>
            </a:r>
            <a:r>
              <a:rPr lang="ru-RU" sz="2800" i="1" dirty="0" smtClean="0"/>
              <a:t>государственная </a:t>
            </a:r>
            <a:r>
              <a:rPr lang="ru-RU" sz="2800" i="1" dirty="0"/>
              <a:t>и ведомственная комиссии</a:t>
            </a:r>
            <a:r>
              <a:rPr lang="ru-RU" sz="2800" i="1" dirty="0" smtClean="0"/>
              <a:t>.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ru-RU" sz="2800" dirty="0" smtClean="0"/>
              <a:t>В </a:t>
            </a:r>
            <a:r>
              <a:rPr lang="ru-RU" sz="2800" dirty="0"/>
              <a:t>состав </a:t>
            </a:r>
            <a:r>
              <a:rPr lang="ru-RU" sz="2800" b="1" dirty="0" smtClean="0"/>
              <a:t>рабочей комиссии </a:t>
            </a:r>
            <a:r>
              <a:rPr lang="ru-RU" sz="2800" dirty="0"/>
              <a:t>входят представители заказчика, генерального подрядчика, субподрядных организаций, проектной организации, органов санитарного надзора, инспекции пожар­ного надзора и других организаций. </a:t>
            </a:r>
          </a:p>
          <a:p>
            <a:pPr marL="0" indent="0" algn="just">
              <a:spcBef>
                <a:spcPts val="3000"/>
              </a:spcBef>
              <a:buNone/>
            </a:pPr>
            <a:r>
              <a:rPr lang="ru-RU" sz="2800" dirty="0" smtClean="0"/>
              <a:t>Задача </a:t>
            </a:r>
            <a:r>
              <a:rPr lang="ru-RU" sz="2800" dirty="0"/>
              <a:t>рабочей комиссии — определить готовность к эксплуатации зданий или комплекса.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438611"/>
            <a:ext cx="11191876" cy="592362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720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Генеральный </a:t>
            </a:r>
            <a:r>
              <a:rPr lang="ru-RU" sz="2600" dirty="0"/>
              <a:t>подряд­чик должен представить все необходимые документы: комплект чертежей и смет, </a:t>
            </a:r>
            <a:r>
              <a:rPr lang="ru-RU" sz="2600" dirty="0" smtClean="0"/>
              <a:t>акты </a:t>
            </a:r>
            <a:r>
              <a:rPr lang="ru-RU" sz="2600" dirty="0"/>
              <a:t>испытаний сетей водопровода, канализации, горячего водоснабжения, отопления и другого оборудования.</a:t>
            </a:r>
          </a:p>
          <a:p>
            <a:pPr marL="0" indent="0" algn="just">
              <a:spcBef>
                <a:spcPts val="3000"/>
              </a:spcBef>
              <a:buNone/>
            </a:pPr>
            <a:r>
              <a:rPr lang="ru-RU" sz="2600" dirty="0" smtClean="0"/>
              <a:t>Рабочая комиссия определяет сроки устранения недоделок, передает всю документацию заказчику.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ru-RU" sz="2600" dirty="0" smtClean="0"/>
              <a:t>В </a:t>
            </a:r>
            <a:r>
              <a:rPr lang="ru-RU" sz="2600" dirty="0"/>
              <a:t>состав </a:t>
            </a:r>
            <a:r>
              <a:rPr lang="ru-RU" sz="2600" b="1" dirty="0" smtClean="0"/>
              <a:t>государственной </a:t>
            </a:r>
            <a:r>
              <a:rPr lang="ru-RU" sz="2600" b="1" dirty="0"/>
              <a:t>комиссии </a:t>
            </a:r>
            <a:r>
              <a:rPr lang="ru-RU" sz="2600" dirty="0"/>
              <a:t>входят представители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ар­хитектурного </a:t>
            </a:r>
            <a:r>
              <a:rPr lang="ru-RU" sz="2600" dirty="0"/>
              <a:t>комитета, инспекции </a:t>
            </a:r>
            <a:r>
              <a:rPr lang="ru-RU" sz="2600" dirty="0" smtClean="0"/>
              <a:t>государственного </a:t>
            </a:r>
            <a:r>
              <a:rPr lang="ru-RU" sz="2600" dirty="0"/>
              <a:t>санитар­ного и пожарного надзора, </a:t>
            </a:r>
            <a:r>
              <a:rPr lang="ru-RU" sz="2600" dirty="0" smtClean="0"/>
              <a:t>представители </a:t>
            </a:r>
            <a:r>
              <a:rPr lang="ru-RU" sz="2600" dirty="0"/>
              <a:t>дорожных организаций, банка, финансирующего строительство.</a:t>
            </a:r>
          </a:p>
        </p:txBody>
      </p:sp>
    </p:spTree>
    <p:extLst>
      <p:ext uri="{BB962C8B-B14F-4D97-AF65-F5344CB8AC3E}">
        <p14:creationId xmlns:p14="http://schemas.microsoft.com/office/powerpoint/2010/main" val="25774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5" y="791007"/>
            <a:ext cx="11000078" cy="53339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57200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Государственная </a:t>
            </a:r>
            <a:r>
              <a:rPr lang="ru-RU" sz="2800" dirty="0"/>
              <a:t>комиссия рассматривает представленные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за­казчиком </a:t>
            </a:r>
            <a:r>
              <a:rPr lang="ru-RU" sz="2800" dirty="0"/>
              <a:t>акты и документы, устанавливает соответствие объекта и проектной документации, проверяет качество работ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готов­ность объекта к вводу в действие согласно правилам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нормам технической эксплуатации и техники безопасности.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800" dirty="0"/>
              <a:t>Жилые и общественные здания могут быть введены </a:t>
            </a:r>
            <a:r>
              <a:rPr lang="ru-RU" sz="2800" dirty="0" smtClean="0"/>
              <a:t>в эксплуа­тацию </a:t>
            </a:r>
            <a:r>
              <a:rPr lang="ru-RU" sz="2800" dirty="0"/>
              <a:t>только при условии действующих санитарно-технических, электротехнических, энергетических и других устройств,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преду­смотренных </a:t>
            </a:r>
            <a:r>
              <a:rPr lang="ru-RU" sz="2800" dirty="0"/>
              <a:t>проектом (лифты, газоснабжение и др.).</a:t>
            </a:r>
          </a:p>
        </p:txBody>
      </p:sp>
    </p:spTree>
    <p:extLst>
      <p:ext uri="{BB962C8B-B14F-4D97-AF65-F5344CB8AC3E}">
        <p14:creationId xmlns:p14="http://schemas.microsoft.com/office/powerpoint/2010/main" val="22445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66532"/>
            <a:ext cx="11582400" cy="6077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Государственная комиссия составляет акт приемки объекта в эксплуатацию.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 </a:t>
            </a:r>
            <a:r>
              <a:rPr lang="ru-RU" sz="2400" dirty="0"/>
              <a:t>подписании акта председателем Государствен­ной комиссии объект считается </a:t>
            </a:r>
            <a:r>
              <a:rPr lang="ru-RU" sz="2400" b="1" dirty="0"/>
              <a:t>введенным в эксплуатацию</a:t>
            </a:r>
            <a:r>
              <a:rPr lang="ru-RU" sz="2400" dirty="0"/>
              <a:t> и при­нимается на баланс туристского учреждения в состав его основных фондов.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После </a:t>
            </a:r>
            <a:r>
              <a:rPr lang="ru-RU" sz="2400" dirty="0"/>
              <a:t>г</a:t>
            </a:r>
            <a:r>
              <a:rPr lang="ru-RU" sz="2400" dirty="0" smtClean="0"/>
              <a:t>осударственной </a:t>
            </a:r>
            <a:r>
              <a:rPr lang="ru-RU" sz="2400" dirty="0"/>
              <a:t>приемки финансирование объек­тов заканчивается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не должно оставаться никаких недоделок, за исключением работ по </a:t>
            </a:r>
            <a:r>
              <a:rPr lang="ru-RU" sz="2400" i="1" dirty="0"/>
              <a:t>озеленению</a:t>
            </a:r>
            <a:r>
              <a:rPr lang="ru-RU" sz="2400" dirty="0"/>
              <a:t>, которые могут быть перенесе­ны на ближайший посадочный период (</a:t>
            </a:r>
            <a:r>
              <a:rPr lang="ru-RU" sz="2400" dirty="0" smtClean="0"/>
              <a:t>весна/осень</a:t>
            </a:r>
            <a:r>
              <a:rPr lang="ru-RU" sz="2400" dirty="0"/>
              <a:t>). При этом принятый в эксплуатацию объект не готов для приема туристов до тех пор, пока не подобран штат обслуживающего персонала и не завезены продукты, топливо, необходимые мягкий и жесткий ин­вентарь, мебель и т.д.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Открытие </a:t>
            </a:r>
            <a:r>
              <a:rPr lang="ru-RU" sz="2400" dirty="0"/>
              <a:t>построенных комплексов или отдельных объектов до­пускается только после проверки специальной приемочной ве­домственной комиссией технической и хозяйственной готовно­сти к обслуживанию туристов. В течение предпускового периода ведомственная комиссия осуществляет контроль за своевремен­ностью проведения работ.</a:t>
            </a:r>
          </a:p>
        </p:txBody>
      </p:sp>
    </p:spTree>
    <p:extLst>
      <p:ext uri="{BB962C8B-B14F-4D97-AF65-F5344CB8AC3E}">
        <p14:creationId xmlns:p14="http://schemas.microsoft.com/office/powerpoint/2010/main" val="26593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872" y="1443039"/>
            <a:ext cx="11596255" cy="49434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2800" dirty="0"/>
              <a:t>Способность здания длительное время сохранять прочность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устойчивость называется </a:t>
            </a:r>
            <a:r>
              <a:rPr lang="ru-RU" sz="2800" b="1" dirty="0"/>
              <a:t>долговечностью</a:t>
            </a:r>
            <a:r>
              <a:rPr lang="ru-RU" sz="2800" i="1" dirty="0"/>
              <a:t>. </a:t>
            </a:r>
            <a:r>
              <a:rPr lang="ru-RU" sz="2800" dirty="0"/>
              <a:t>Долговечность здания зависит от качества строительства и используемых материалов, а также от условий эксплуатации. По сроку службы здания делят на три группы:</a:t>
            </a:r>
          </a:p>
          <a:p>
            <a:pPr marL="1071563" indent="-442913" algn="just">
              <a:spcBef>
                <a:spcPts val="0"/>
              </a:spcBef>
            </a:pPr>
            <a:r>
              <a:rPr lang="ru-RU" sz="2800" dirty="0" smtClean="0"/>
              <a:t>более </a:t>
            </a:r>
            <a:r>
              <a:rPr lang="ru-RU" sz="2800" dirty="0"/>
              <a:t>100 лет;</a:t>
            </a:r>
          </a:p>
          <a:p>
            <a:pPr marL="1071563" indent="-442913" algn="just">
              <a:spcBef>
                <a:spcPts val="0"/>
              </a:spcBef>
            </a:pPr>
            <a:r>
              <a:rPr lang="ru-RU" sz="2800" dirty="0" smtClean="0"/>
              <a:t>от </a:t>
            </a:r>
            <a:r>
              <a:rPr lang="ru-RU" sz="2800" dirty="0"/>
              <a:t>50 до 100 лет;</a:t>
            </a:r>
          </a:p>
          <a:p>
            <a:pPr marL="1071563" indent="-442913" algn="just">
              <a:spcBef>
                <a:spcPts val="0"/>
              </a:spcBef>
            </a:pPr>
            <a:r>
              <a:rPr lang="ru-RU" sz="2800" dirty="0" smtClean="0"/>
              <a:t>от </a:t>
            </a:r>
            <a:r>
              <a:rPr lang="ru-RU" sz="2800" dirty="0"/>
              <a:t>20 до 50 лет.</a:t>
            </a:r>
          </a:p>
          <a:p>
            <a:pPr marL="0" indent="0" algn="just">
              <a:buNone/>
            </a:pPr>
            <a:r>
              <a:rPr lang="ru-RU" sz="2800" dirty="0" smtClean="0"/>
              <a:t>С </a:t>
            </a:r>
            <a:r>
              <a:rPr lang="ru-RU" sz="2800" dirty="0"/>
              <a:t>течением времени здания и сооружения утрачивают свои </a:t>
            </a:r>
            <a:br>
              <a:rPr lang="ru-RU" sz="2800" dirty="0"/>
            </a:br>
            <a:r>
              <a:rPr lang="ru-RU" sz="2800" dirty="0" smtClean="0"/>
              <a:t>пер­воначальные </a:t>
            </a:r>
            <a:r>
              <a:rPr lang="ru-RU" sz="2800" dirty="0"/>
              <a:t>качества и </a:t>
            </a:r>
            <a:r>
              <a:rPr lang="ru-RU" sz="2800" dirty="0" smtClean="0"/>
              <a:t>стоимость.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Происходит</a:t>
            </a:r>
            <a:r>
              <a:rPr lang="ru-RU" sz="2800" b="1" dirty="0" smtClean="0"/>
              <a:t> </a:t>
            </a:r>
            <a:r>
              <a:rPr lang="ru-RU" sz="2800" b="1" dirty="0"/>
              <a:t>физический и моральный износ.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31136" y="263236"/>
            <a:ext cx="7729728" cy="762000"/>
          </a:xfrm>
        </p:spPr>
        <p:txBody>
          <a:bodyPr>
            <a:normAutofit/>
          </a:bodyPr>
          <a:lstStyle/>
          <a:p>
            <a:r>
              <a:rPr lang="ru-RU" b="1" i="1" dirty="0"/>
              <a:t>2. Срок службы здания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8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92" y="647483"/>
            <a:ext cx="11884820" cy="56675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/>
              <a:t>Физический </a:t>
            </a:r>
            <a:r>
              <a:rPr lang="ru-RU" sz="2400" b="1" i="1" dirty="0" smtClean="0"/>
              <a:t>износ</a:t>
            </a:r>
            <a:r>
              <a:rPr lang="ru-RU" sz="2400" dirty="0"/>
              <a:t> – потеря зданием с течением времени проч­ности, устойчивости, снижение водо- и воздухопроницаемости, тепловых, звукоизоляционных и других </a:t>
            </a:r>
            <a:r>
              <a:rPr lang="ru-RU" sz="2400" dirty="0" smtClean="0"/>
              <a:t>свойств.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На </a:t>
            </a:r>
            <a:r>
              <a:rPr lang="ru-RU" sz="2400" dirty="0"/>
              <a:t>физический износ влияют:</a:t>
            </a:r>
          </a:p>
          <a:p>
            <a:pPr marL="542925" indent="-185738">
              <a:spcBef>
                <a:spcPts val="0"/>
              </a:spcBef>
            </a:pPr>
            <a:r>
              <a:rPr lang="ru-RU" sz="2400" dirty="0" smtClean="0"/>
              <a:t>природный </a:t>
            </a:r>
            <a:r>
              <a:rPr lang="ru-RU" sz="2400" dirty="0"/>
              <a:t>фактор </a:t>
            </a:r>
            <a:r>
              <a:rPr lang="ru-RU" sz="2400" dirty="0" smtClean="0"/>
              <a:t>–  воздействие </a:t>
            </a:r>
            <a:r>
              <a:rPr lang="ru-RU" sz="2400" dirty="0"/>
              <a:t>внешней среды;</a:t>
            </a:r>
          </a:p>
          <a:p>
            <a:pPr marL="542925" indent="-185738">
              <a:spcBef>
                <a:spcPts val="0"/>
              </a:spcBef>
            </a:pPr>
            <a:r>
              <a:rPr lang="ru-RU" sz="2400" dirty="0" smtClean="0"/>
              <a:t>качество </a:t>
            </a:r>
            <a:r>
              <a:rPr lang="ru-RU" sz="2400" dirty="0"/>
              <a:t>строительно-монтажных работ и материалов при стро­ительстве и ремонт;</a:t>
            </a:r>
          </a:p>
          <a:p>
            <a:pPr marL="542925" indent="-185738">
              <a:spcBef>
                <a:spcPts val="0"/>
              </a:spcBef>
            </a:pPr>
            <a:r>
              <a:rPr lang="ru-RU" sz="2400" dirty="0" smtClean="0"/>
              <a:t>соблюдение </a:t>
            </a:r>
            <a:r>
              <a:rPr lang="ru-RU" sz="2400" dirty="0"/>
              <a:t>норм и правил эксплуатации;</a:t>
            </a:r>
          </a:p>
          <a:p>
            <a:pPr marL="542925" indent="-185738">
              <a:spcBef>
                <a:spcPts val="0"/>
              </a:spcBef>
            </a:pPr>
            <a:r>
              <a:rPr lang="ru-RU" sz="2400" dirty="0" smtClean="0"/>
              <a:t>качество </a:t>
            </a:r>
            <a:r>
              <a:rPr lang="ru-RU" sz="2400" dirty="0"/>
              <a:t>и своевременность текущего и капитального ремонтов;</a:t>
            </a:r>
          </a:p>
          <a:p>
            <a:pPr marL="542925" indent="-185738">
              <a:spcBef>
                <a:spcPts val="0"/>
              </a:spcBef>
            </a:pPr>
            <a:r>
              <a:rPr lang="ru-RU" sz="2400" dirty="0" smtClean="0"/>
              <a:t>использование </a:t>
            </a:r>
            <a:r>
              <a:rPr lang="ru-RU" sz="2400" dirty="0"/>
              <a:t>здания по назначению;</a:t>
            </a:r>
          </a:p>
          <a:p>
            <a:pPr marL="542925" indent="-185738">
              <a:spcBef>
                <a:spcPts val="0"/>
              </a:spcBef>
            </a:pPr>
            <a:r>
              <a:rPr lang="ru-RU" sz="2400" dirty="0" smtClean="0"/>
              <a:t>период </a:t>
            </a:r>
            <a:r>
              <a:rPr lang="ru-RU" sz="2400" dirty="0"/>
              <a:t>нахождения здания в </a:t>
            </a:r>
            <a:r>
              <a:rPr lang="ru-RU" sz="2400" dirty="0" smtClean="0"/>
              <a:t>эксплуатации.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соблюдении норм и правил эксплуатации здания, свое­временном выполнении качественного ремонта интенсивность фи­зического износа снижается и происходит нормальней физиче­ский износ, который должен соответствовать нормативному ус­редненному сроку службы здания.</a:t>
            </a:r>
          </a:p>
          <a:p>
            <a:pPr marL="542925" indent="-185738"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26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52" y="1228725"/>
            <a:ext cx="11089698" cy="45148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 </a:t>
            </a:r>
          </a:p>
          <a:p>
            <a:pPr marL="0" indent="0" algn="just">
              <a:buNone/>
            </a:pPr>
            <a:r>
              <a:rPr lang="ru-RU" sz="2400" b="1" dirty="0" smtClean="0"/>
              <a:t>Фактический срок службы –</a:t>
            </a:r>
            <a:r>
              <a:rPr lang="ru-RU" sz="2400" b="1" dirty="0"/>
              <a:t> </a:t>
            </a:r>
            <a:r>
              <a:rPr lang="ru-RU" sz="2400" dirty="0" smtClean="0"/>
              <a:t>период </a:t>
            </a:r>
            <a:r>
              <a:rPr lang="ru-RU" sz="2400" dirty="0"/>
              <a:t>от момента государственной приемки здания по окон­чании строительства до того, когда его эксплуатация невозможна из-за </a:t>
            </a:r>
            <a:r>
              <a:rPr lang="ru-RU" sz="2400" dirty="0" smtClean="0"/>
              <a:t>разрушающегося </a:t>
            </a:r>
            <a:r>
              <a:rPr lang="ru-RU" sz="2400" dirty="0"/>
              <a:t>состояния или нецелесообразна по экономическим </a:t>
            </a:r>
            <a:r>
              <a:rPr lang="ru-RU" sz="2400" dirty="0" smtClean="0"/>
              <a:t>причинам.</a:t>
            </a:r>
            <a:endParaRPr lang="ru-RU" sz="2400" i="1" dirty="0"/>
          </a:p>
          <a:p>
            <a:pPr marL="0" indent="0" algn="just">
              <a:buNone/>
            </a:pPr>
            <a:r>
              <a:rPr lang="ru-RU" sz="2400" dirty="0" smtClean="0"/>
              <a:t>По </a:t>
            </a:r>
            <a:r>
              <a:rPr lang="ru-RU" sz="2400" dirty="0"/>
              <a:t>срокам службы и техническому состоянию конструкций определяют процент физического износа здания. Если процент износа превышает 80 %,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 </a:t>
            </a:r>
            <a:r>
              <a:rPr lang="ru-RU" sz="2400" dirty="0"/>
              <a:t>состояние здания может быть призна­но аварийным. Объект подлежит списанию с последующей раз­боркой и исключением из балансового учета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6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989" y="852055"/>
            <a:ext cx="10824299" cy="515389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7200" algn="just">
              <a:buNone/>
            </a:pPr>
            <a:endParaRPr lang="ru-RU" sz="2400" b="1" i="1" dirty="0" smtClean="0"/>
          </a:p>
          <a:p>
            <a:pPr marL="0" indent="0" algn="just">
              <a:buNone/>
            </a:pPr>
            <a:r>
              <a:rPr lang="ru-RU" sz="2400" b="1" i="1" dirty="0" smtClean="0"/>
              <a:t>Моральный </a:t>
            </a:r>
            <a:r>
              <a:rPr lang="ru-RU" sz="2400" b="1" i="1" dirty="0"/>
              <a:t>износ</a:t>
            </a:r>
            <a:r>
              <a:rPr lang="ru-RU" sz="2400" i="1" dirty="0"/>
              <a:t> </a:t>
            </a:r>
            <a:r>
              <a:rPr lang="ru-RU" sz="2400" dirty="0"/>
              <a:t>за­ключается в несоответствии зданий, сооружений и инженерного оборудования современным требованиям. Он зависит от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состоя­ния </a:t>
            </a:r>
            <a:r>
              <a:rPr lang="ru-RU" sz="2400" dirty="0"/>
              <a:t>научно-технического прогресса в строительстве и промыш­ленности, современных требований технической эстетики и пе­риода эксплуатации. Моральный износ характеризуется степенью комфорта, удобства и рациональности, соответствием здания сво­ему назначению.</a:t>
            </a:r>
          </a:p>
          <a:p>
            <a:pPr marL="0" indent="0" algn="just">
              <a:buNone/>
            </a:pPr>
            <a:r>
              <a:rPr lang="ru-RU" sz="2400" dirty="0"/>
              <a:t>Физический износ устраняют путем выполнения всех меро­приятий технической эксплуатации, включающих в себя капи­тальный ремонт, при проведении которого заменяют изношен­ные детали конструкций и частей здания. Моральный износ мож­но ликвидировать частично при капитальном ремонте, а полнос­тью только при проведении реконструкции.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20117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402</TotalTime>
  <Words>379</Words>
  <Application>Microsoft Office PowerPoint</Application>
  <PresentationFormat>Широкоэкранный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Gill Sans MT</vt:lpstr>
      <vt:lpstr>Times New Roman</vt:lpstr>
      <vt:lpstr>Parcel</vt:lpstr>
      <vt:lpstr>ЛЕКЦИЯ 3.  Функциональная организация зданий, основные блоки помещений гостиниц и туристских комплексов, требования к ним</vt:lpstr>
      <vt:lpstr>1. Порядок ввода в эксплуатацию зданий и сооружений</vt:lpstr>
      <vt:lpstr>Презентация PowerPoint</vt:lpstr>
      <vt:lpstr>Презентация PowerPoint</vt:lpstr>
      <vt:lpstr>Презентация PowerPoint</vt:lpstr>
      <vt:lpstr>2. Срок службы здания</vt:lpstr>
      <vt:lpstr>Презентация PowerPoint</vt:lpstr>
      <vt:lpstr>Презентация PowerPoint</vt:lpstr>
      <vt:lpstr>Презентация PowerPoint</vt:lpstr>
      <vt:lpstr>3. Система планово-предупредительного ремонта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Конструктивные элементы зданий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 Инженерно-техническое оборудование, систем жизнеобеспечения гостиниц и туристских комплексов, требования к ним</dc:title>
  <dc:creator>Анастасия Беркунова</dc:creator>
  <cp:lastModifiedBy>Учетная запись Майкрософт</cp:lastModifiedBy>
  <cp:revision>33</cp:revision>
  <dcterms:created xsi:type="dcterms:W3CDTF">2021-02-10T19:27:00Z</dcterms:created>
  <dcterms:modified xsi:type="dcterms:W3CDTF">2023-02-11T14:56:15Z</dcterms:modified>
</cp:coreProperties>
</file>